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orkshoP"/>
          <p:cNvSpPr txBox="1"/>
          <p:nvPr>
            <p:ph type="ctr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WorkshoP</a:t>
            </a:r>
          </a:p>
        </p:txBody>
      </p:sp>
      <p:pic>
        <p:nvPicPr>
          <p:cNvPr id="12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-1206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func main() {…"/>
          <p:cNvSpPr txBox="1"/>
          <p:nvPr/>
        </p:nvSpPr>
        <p:spPr>
          <a:xfrm>
            <a:off x="4159249" y="3759200"/>
            <a:ext cx="46863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t> </a:t>
            </a:r>
            <a:r>
              <a:rPr>
                <a:solidFill>
                  <a:srgbClr val="DCDCAA"/>
                </a:solidFill>
              </a:rPr>
              <a:t>main</a:t>
            </a:r>
            <a:r>
              <a:t>()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CDCAA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C586C0"/>
                </a:solidFill>
              </a:rPr>
              <a:t>defer</a:t>
            </a:r>
            <a:r>
              <a:rPr>
                <a:solidFill>
                  <a:srgbClr val="D4D4D4"/>
                </a:solidFill>
              </a:rPr>
              <a:t> fmt.</a:t>
            </a:r>
            <a:r>
              <a:t>Println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"world"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t>(</a:t>
            </a:r>
            <a:r>
              <a:rPr>
                <a:solidFill>
                  <a:srgbClr val="CE9178"/>
                </a:solidFill>
              </a:rPr>
              <a:t>"hello"</a:t>
            </a:r>
            <a:r>
              <a:t>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i, j := 42, 2701…"/>
          <p:cNvSpPr txBox="1"/>
          <p:nvPr/>
        </p:nvSpPr>
        <p:spPr>
          <a:xfrm>
            <a:off x="2940049" y="2870199"/>
            <a:ext cx="7124701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9CDCFE"/>
                </a:solidFill>
              </a:rPr>
              <a:t>i</a:t>
            </a:r>
            <a:r>
              <a:t>, </a:t>
            </a:r>
            <a:r>
              <a:rPr>
                <a:solidFill>
                  <a:srgbClr val="9CDCFE"/>
                </a:solidFill>
              </a:rPr>
              <a:t>j</a:t>
            </a:r>
            <a:r>
              <a:t> := </a:t>
            </a:r>
            <a:r>
              <a:rPr>
                <a:solidFill>
                  <a:srgbClr val="B5CEA8"/>
                </a:solidFill>
              </a:rPr>
              <a:t>42</a:t>
            </a:r>
            <a:r>
              <a:t>, </a:t>
            </a:r>
            <a:r>
              <a:rPr>
                <a:solidFill>
                  <a:srgbClr val="B5CEA8"/>
                </a:solidFill>
              </a:rPr>
              <a:t>2701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9CDCFE"/>
                </a:solidFill>
              </a:rPr>
              <a:t>p</a:t>
            </a:r>
            <a:r>
              <a:t> := &amp;i         </a:t>
            </a:r>
            <a:r>
              <a:rPr>
                <a:solidFill>
                  <a:srgbClr val="6A9955"/>
                </a:solidFill>
              </a:rPr>
              <a:t>// point to i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6A9955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rPr>
                <a:solidFill>
                  <a:srgbClr val="D4D4D4"/>
                </a:solidFill>
              </a:rPr>
              <a:t>(*p) </a:t>
            </a:r>
            <a:r>
              <a:t>// read i through the pointer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6A9955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*</a:t>
            </a:r>
            <a:r>
              <a:rPr>
                <a:solidFill>
                  <a:srgbClr val="9CDCFE"/>
                </a:solidFill>
              </a:rPr>
              <a:t>p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B5CEA8"/>
                </a:solidFill>
              </a:rPr>
              <a:t>21</a:t>
            </a:r>
            <a:r>
              <a:rPr>
                <a:solidFill>
                  <a:srgbClr val="D4D4D4"/>
                </a:solidFill>
              </a:rPr>
              <a:t>         </a:t>
            </a:r>
            <a:r>
              <a:t>// set i through the pointer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6A9955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rPr>
                <a:solidFill>
                  <a:srgbClr val="D4D4D4"/>
                </a:solidFill>
              </a:rPr>
              <a:t>(i)  </a:t>
            </a:r>
            <a:r>
              <a:t>// see the new value of i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9CDCFE"/>
                </a:solidFill>
              </a:rPr>
              <a:t>p</a:t>
            </a:r>
            <a:r>
              <a:t> = &amp;j         </a:t>
            </a:r>
            <a:r>
              <a:rPr>
                <a:solidFill>
                  <a:srgbClr val="6A9955"/>
                </a:solidFill>
              </a:rPr>
              <a:t>// point to j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6A9955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*</a:t>
            </a:r>
            <a:r>
              <a:rPr>
                <a:solidFill>
                  <a:srgbClr val="9CDCFE"/>
                </a:solidFill>
              </a:rPr>
              <a:t>p</a:t>
            </a:r>
            <a:r>
              <a:rPr>
                <a:solidFill>
                  <a:srgbClr val="D4D4D4"/>
                </a:solidFill>
              </a:rPr>
              <a:t> = *p / </a:t>
            </a:r>
            <a:r>
              <a:rPr>
                <a:solidFill>
                  <a:srgbClr val="B5CEA8"/>
                </a:solidFill>
              </a:rPr>
              <a:t>37</a:t>
            </a:r>
            <a:r>
              <a:rPr>
                <a:solidFill>
                  <a:srgbClr val="D4D4D4"/>
                </a:solidFill>
              </a:rPr>
              <a:t>   </a:t>
            </a:r>
            <a:r>
              <a:t>// divide j through the pointer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6A9955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rPr>
                <a:solidFill>
                  <a:srgbClr val="D4D4D4"/>
                </a:solidFill>
              </a:rPr>
              <a:t>(j) </a:t>
            </a:r>
            <a:r>
              <a:t>// see the new value of j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type Vertex struct {…"/>
          <p:cNvSpPr txBox="1"/>
          <p:nvPr/>
        </p:nvSpPr>
        <p:spPr>
          <a:xfrm>
            <a:off x="4845050" y="2870199"/>
            <a:ext cx="3314701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4EC9B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type</a:t>
            </a:r>
            <a:r>
              <a:rPr>
                <a:solidFill>
                  <a:srgbClr val="D4D4D4"/>
                </a:solidFill>
              </a:rPr>
              <a:t> </a:t>
            </a:r>
            <a:r>
              <a:t>Vertex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struct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X </a:t>
            </a:r>
            <a:r>
              <a:rPr>
                <a:solidFill>
                  <a:srgbClr val="4EC9B0"/>
                </a:solidFill>
              </a:rPr>
              <a:t>int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Y </a:t>
            </a:r>
            <a:r>
              <a:rPr>
                <a:solidFill>
                  <a:srgbClr val="4EC9B0"/>
                </a:solidFill>
              </a:rPr>
              <a:t>int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t> </a:t>
            </a:r>
            <a:r>
              <a:rPr>
                <a:solidFill>
                  <a:srgbClr val="DCDCAA"/>
                </a:solidFill>
              </a:rPr>
              <a:t>main</a:t>
            </a:r>
            <a:r>
              <a:t>()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v</a:t>
            </a:r>
            <a:r>
              <a:t> := Vertex{</a:t>
            </a:r>
            <a:r>
              <a:rPr>
                <a:solidFill>
                  <a:srgbClr val="B5CEA8"/>
                </a:solidFill>
              </a:rPr>
              <a:t>1</a:t>
            </a:r>
            <a:r>
              <a:t>, </a:t>
            </a:r>
            <a:r>
              <a:rPr>
                <a:solidFill>
                  <a:srgbClr val="B5CEA8"/>
                </a:solidFill>
              </a:rPr>
              <a:t>2</a:t>
            </a: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v.X</a:t>
            </a:r>
            <a:r>
              <a:t> = </a:t>
            </a:r>
            <a:r>
              <a:rPr>
                <a:solidFill>
                  <a:srgbClr val="B5CEA8"/>
                </a:solidFill>
              </a:rPr>
              <a:t>4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t>(v.X)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func say(s string) {…"/>
          <p:cNvSpPr txBox="1"/>
          <p:nvPr/>
        </p:nvSpPr>
        <p:spPr>
          <a:xfrm>
            <a:off x="3244849" y="2692399"/>
            <a:ext cx="651510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4EC9B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DCDCAA"/>
                </a:solidFill>
              </a:rPr>
              <a:t>say</a:t>
            </a:r>
            <a:r>
              <a:rPr>
                <a:solidFill>
                  <a:srgbClr val="D4D4D4"/>
                </a:solidFill>
              </a:rPr>
              <a:t>(s </a:t>
            </a:r>
            <a:r>
              <a:t>string</a:t>
            </a:r>
            <a:r>
              <a:rPr>
                <a:solidFill>
                  <a:srgbClr val="D4D4D4"/>
                </a:solidFill>
              </a:rPr>
              <a:t>)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</a:t>
            </a:r>
            <a:r>
              <a:rPr>
                <a:solidFill>
                  <a:srgbClr val="C586C0"/>
                </a:solidFill>
              </a:rPr>
              <a:t>for</a:t>
            </a:r>
            <a:r>
              <a:t> </a:t>
            </a:r>
            <a:r>
              <a:rPr>
                <a:solidFill>
                  <a:srgbClr val="9CDCFE"/>
                </a:solidFill>
              </a:rPr>
              <a:t>i</a:t>
            </a:r>
            <a:r>
              <a:t> := </a:t>
            </a:r>
            <a:r>
              <a:rPr>
                <a:solidFill>
                  <a:srgbClr val="B5CEA8"/>
                </a:solidFill>
              </a:rPr>
              <a:t>0</a:t>
            </a:r>
            <a:r>
              <a:t>; i &lt; </a:t>
            </a:r>
            <a:r>
              <a:rPr>
                <a:solidFill>
                  <a:srgbClr val="B5CEA8"/>
                </a:solidFill>
              </a:rPr>
              <a:t>5</a:t>
            </a:r>
            <a:r>
              <a:t>; i++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    time.</a:t>
            </a:r>
            <a:r>
              <a:rPr>
                <a:solidFill>
                  <a:srgbClr val="DCDCAA"/>
                </a:solidFill>
              </a:rPr>
              <a:t>Sleep</a:t>
            </a:r>
            <a:r>
              <a:t>(</a:t>
            </a:r>
            <a:r>
              <a:rPr>
                <a:solidFill>
                  <a:srgbClr val="B5CEA8"/>
                </a:solidFill>
              </a:rPr>
              <a:t>100</a:t>
            </a:r>
            <a:r>
              <a:t> * time.Millisecond)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    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t>(s)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t> </a:t>
            </a:r>
            <a:r>
              <a:rPr>
                <a:solidFill>
                  <a:srgbClr val="DCDCAA"/>
                </a:solidFill>
              </a:rPr>
              <a:t>main</a:t>
            </a:r>
            <a:r>
              <a:t>()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CE9178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C586C0"/>
                </a:solidFill>
              </a:rPr>
              <a:t>go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DCDCAA"/>
                </a:solidFill>
              </a:rPr>
              <a:t>say</a:t>
            </a:r>
            <a:r>
              <a:rPr>
                <a:solidFill>
                  <a:srgbClr val="D4D4D4"/>
                </a:solidFill>
              </a:rPr>
              <a:t>(</a:t>
            </a:r>
            <a:r>
              <a:t>"world"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CE9178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DCDCAA"/>
                </a:solidFill>
              </a:rPr>
              <a:t>say</a:t>
            </a:r>
            <a:r>
              <a:rPr>
                <a:solidFill>
                  <a:srgbClr val="D4D4D4"/>
                </a:solidFill>
              </a:rPr>
              <a:t>(</a:t>
            </a:r>
            <a:r>
              <a:t>"hello"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4624" y="1864098"/>
            <a:ext cx="975555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github.com/victorneuret/WorkshopGo"/>
          <p:cNvSpPr txBox="1"/>
          <p:nvPr/>
        </p:nvSpPr>
        <p:spPr>
          <a:xfrm>
            <a:off x="1781809" y="1111250"/>
            <a:ext cx="944118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JetBrains Mono Extra Bold"/>
                <a:ea typeface="JetBrains Mono Extra Bold"/>
                <a:cs typeface="JetBrains Mono Extra Bold"/>
                <a:sym typeface="JetBrains Mono Extra Bold"/>
              </a:defRPr>
            </a:lvl1pPr>
          </a:lstStyle>
          <a:p>
            <a:pPr/>
            <a:r>
              <a:t>github.com/victorneuret/WorkshopGo</a:t>
            </a:r>
          </a:p>
        </p:txBody>
      </p:sp>
      <p:pic>
        <p:nvPicPr>
          <p:cNvPr id="193" name="58.png" descr="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5238" y="879403"/>
            <a:ext cx="1187595" cy="1187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46.png" descr="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585" y="879403"/>
            <a:ext cx="1187595" cy="1187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3220565" y="8509874"/>
            <a:ext cx="6717497" cy="64639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248" y="4167798"/>
            <a:ext cx="1955900" cy="19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4450" y="4167798"/>
            <a:ext cx="1955900" cy="19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20652" y="4167798"/>
            <a:ext cx="1955900" cy="19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1133" y="640344"/>
            <a:ext cx="5162534" cy="179384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Unix…"/>
          <p:cNvSpPr txBox="1"/>
          <p:nvPr/>
        </p:nvSpPr>
        <p:spPr>
          <a:xfrm>
            <a:off x="4633885" y="6339548"/>
            <a:ext cx="373703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600"/>
            </a:pPr>
            <a:r>
              <a:t>Unix</a:t>
            </a:r>
          </a:p>
          <a:p>
            <a:pPr>
              <a:defRPr sz="1600"/>
            </a:pPr>
            <a:r>
              <a:t>Plan 9</a:t>
            </a:r>
          </a:p>
          <a:p>
            <a:pPr>
              <a:defRPr sz="1600"/>
            </a:pPr>
            <a:r>
              <a:t>Co-créateur de l’UTF-8</a:t>
            </a:r>
          </a:p>
          <a:p>
            <a:pPr>
              <a:defRPr sz="1600"/>
            </a:pPr>
            <a:r>
              <a:t>Sa femme Renée French a créé le gopher</a:t>
            </a:r>
          </a:p>
        </p:txBody>
      </p:sp>
      <p:sp>
        <p:nvSpPr>
          <p:cNvPr id="128" name="V8 JavaScript"/>
          <p:cNvSpPr txBox="1"/>
          <p:nvPr/>
        </p:nvSpPr>
        <p:spPr>
          <a:xfrm>
            <a:off x="1053845" y="6339548"/>
            <a:ext cx="350470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V8 JavaScript</a:t>
            </a:r>
          </a:p>
        </p:txBody>
      </p:sp>
      <p:sp>
        <p:nvSpPr>
          <p:cNvPr id="129" name="Unix…"/>
          <p:cNvSpPr txBox="1"/>
          <p:nvPr/>
        </p:nvSpPr>
        <p:spPr>
          <a:xfrm>
            <a:off x="8446250" y="6339548"/>
            <a:ext cx="350470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600"/>
            </a:pPr>
            <a:r>
              <a:t>Unix</a:t>
            </a:r>
          </a:p>
          <a:p>
            <a:pPr>
              <a:defRPr sz="1600"/>
            </a:pPr>
            <a:r>
              <a:t>B (langage)</a:t>
            </a:r>
          </a:p>
          <a:p>
            <a:pPr>
              <a:defRPr sz="1600"/>
            </a:pPr>
            <a:r>
              <a:t>Plan 9</a:t>
            </a:r>
          </a:p>
          <a:p>
            <a:pPr>
              <a:defRPr sz="1600"/>
            </a:pPr>
            <a:r>
              <a:t>Co-créateur de l’UTF-8</a:t>
            </a:r>
          </a:p>
        </p:txBody>
      </p:sp>
      <p:sp>
        <p:nvSpPr>
          <p:cNvPr id="130" name="Robert Griesemer"/>
          <p:cNvSpPr txBox="1"/>
          <p:nvPr/>
        </p:nvSpPr>
        <p:spPr>
          <a:xfrm>
            <a:off x="1350361" y="3494748"/>
            <a:ext cx="29116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Robert Griesemer</a:t>
            </a:r>
          </a:p>
        </p:txBody>
      </p:sp>
      <p:sp>
        <p:nvSpPr>
          <p:cNvPr id="131" name="Rob Pike"/>
          <p:cNvSpPr txBox="1"/>
          <p:nvPr/>
        </p:nvSpPr>
        <p:spPr>
          <a:xfrm>
            <a:off x="5755208" y="3494748"/>
            <a:ext cx="14943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Rob Pike</a:t>
            </a:r>
          </a:p>
        </p:txBody>
      </p:sp>
      <p:sp>
        <p:nvSpPr>
          <p:cNvPr id="132" name="Ken Thompson"/>
          <p:cNvSpPr txBox="1"/>
          <p:nvPr/>
        </p:nvSpPr>
        <p:spPr>
          <a:xfrm>
            <a:off x="8965040" y="3494748"/>
            <a:ext cx="2467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Ken Thompson</a:t>
            </a:r>
          </a:p>
        </p:txBody>
      </p:sp>
      <p:sp>
        <p:nvSpPr>
          <p:cNvPr id="133" name="Début du développement"/>
          <p:cNvSpPr txBox="1"/>
          <p:nvPr/>
        </p:nvSpPr>
        <p:spPr>
          <a:xfrm>
            <a:off x="2210204" y="8769436"/>
            <a:ext cx="198024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Début du développement </a:t>
            </a:r>
          </a:p>
        </p:txBody>
      </p:sp>
      <p:sp>
        <p:nvSpPr>
          <p:cNvPr id="134" name="Circle"/>
          <p:cNvSpPr/>
          <p:nvPr/>
        </p:nvSpPr>
        <p:spPr>
          <a:xfrm>
            <a:off x="6334539" y="8377093"/>
            <a:ext cx="335722" cy="330201"/>
          </a:xfrm>
          <a:prstGeom prst="ellipse">
            <a:avLst/>
          </a:prstGeom>
          <a:solidFill>
            <a:srgbClr val="4DAAD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Circle"/>
          <p:cNvSpPr/>
          <p:nvPr/>
        </p:nvSpPr>
        <p:spPr>
          <a:xfrm>
            <a:off x="9636612" y="8377093"/>
            <a:ext cx="335722" cy="330201"/>
          </a:xfrm>
          <a:prstGeom prst="ellipse">
            <a:avLst/>
          </a:prstGeom>
          <a:solidFill>
            <a:srgbClr val="4DAAD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Circle"/>
          <p:cNvSpPr/>
          <p:nvPr/>
        </p:nvSpPr>
        <p:spPr>
          <a:xfrm>
            <a:off x="3032466" y="8377093"/>
            <a:ext cx="335722" cy="330201"/>
          </a:xfrm>
          <a:prstGeom prst="ellipse">
            <a:avLst/>
          </a:prstGeom>
          <a:solidFill>
            <a:srgbClr val="4DAAD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2007"/>
          <p:cNvSpPr txBox="1"/>
          <p:nvPr/>
        </p:nvSpPr>
        <p:spPr>
          <a:xfrm>
            <a:off x="2931865" y="8010150"/>
            <a:ext cx="5369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2007</a:t>
            </a:r>
          </a:p>
        </p:txBody>
      </p:sp>
      <p:sp>
        <p:nvSpPr>
          <p:cNvPr id="138" name="2009"/>
          <p:cNvSpPr txBox="1"/>
          <p:nvPr/>
        </p:nvSpPr>
        <p:spPr>
          <a:xfrm>
            <a:off x="6233938" y="7985308"/>
            <a:ext cx="53692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2009</a:t>
            </a:r>
          </a:p>
        </p:txBody>
      </p:sp>
      <p:sp>
        <p:nvSpPr>
          <p:cNvPr id="139" name="2012"/>
          <p:cNvSpPr txBox="1"/>
          <p:nvPr/>
        </p:nvSpPr>
        <p:spPr>
          <a:xfrm>
            <a:off x="9536012" y="8010150"/>
            <a:ext cx="5369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140" name="Annonce publique"/>
          <p:cNvSpPr txBox="1"/>
          <p:nvPr/>
        </p:nvSpPr>
        <p:spPr>
          <a:xfrm>
            <a:off x="5780192" y="8769436"/>
            <a:ext cx="144441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Annonce publique </a:t>
            </a:r>
          </a:p>
        </p:txBody>
      </p:sp>
      <p:sp>
        <p:nvSpPr>
          <p:cNvPr id="141" name="Première version"/>
          <p:cNvSpPr txBox="1"/>
          <p:nvPr/>
        </p:nvSpPr>
        <p:spPr>
          <a:xfrm>
            <a:off x="9152804" y="8769436"/>
            <a:ext cx="130333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Première 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3"/>
      <p:bldP build="whole" bldLvl="1" animBg="1" rev="0" advAuto="0" spid="138" grpId="1"/>
      <p:bldP build="whole" bldLvl="1" animBg="1" rev="0" advAuto="0" spid="137" grpId="2"/>
      <p:bldP build="whole" bldLvl="1" animBg="1" rev="0" advAuto="0" spid="122" grpId="7"/>
      <p:bldP build="whole" bldLvl="1" animBg="1" rev="0" advAuto="0" spid="136" grpId="4"/>
      <p:bldP build="whole" bldLvl="1" animBg="1" rev="0" advAuto="0" spid="134" grpId="5"/>
      <p:bldP build="whole" bldLvl="1" animBg="1" rev="0" advAuto="0" spid="135" grpId="6"/>
      <p:bldP build="whole" bldLvl="1" animBg="1" rev="0" advAuto="0" spid="133" grpId="8"/>
      <p:bldP build="whole" bldLvl="1" animBg="1" rev="0" advAuto="0" spid="140" grpId="9"/>
      <p:bldP build="whole" bldLvl="1" animBg="1" rev="0" advAuto="0" spid="141" grpId="1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9.png" descr="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30" y="1599424"/>
            <a:ext cx="3151151" cy="315115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• Typé…"/>
          <p:cNvSpPr txBox="1"/>
          <p:nvPr/>
        </p:nvSpPr>
        <p:spPr>
          <a:xfrm>
            <a:off x="5730240" y="2602229"/>
            <a:ext cx="5610523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Typé</a:t>
            </a:r>
          </a:p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Compilé</a:t>
            </a:r>
          </a:p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Syntaxe similaire au C</a:t>
            </a:r>
          </a:p>
        </p:txBody>
      </p:sp>
      <p:sp>
        <p:nvSpPr>
          <p:cNvPr id="145" name="• Memory safety…"/>
          <p:cNvSpPr txBox="1"/>
          <p:nvPr/>
        </p:nvSpPr>
        <p:spPr>
          <a:xfrm>
            <a:off x="5730240" y="5745480"/>
            <a:ext cx="4811986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Memory safety</a:t>
            </a:r>
          </a:p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Garbage collection</a:t>
            </a:r>
          </a:p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Structural typing</a:t>
            </a:r>
          </a:p>
          <a:p>
            <a:pPr algn="l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• Concurrency</a:t>
            </a:r>
          </a:p>
        </p:txBody>
      </p:sp>
      <p:pic>
        <p:nvPicPr>
          <p:cNvPr id="146" name="2.png" descr="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15" y="5003024"/>
            <a:ext cx="3151782" cy="3151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9305" y="570039"/>
            <a:ext cx="1525901" cy="152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github.com/golang/go"/>
          <p:cNvSpPr txBox="1"/>
          <p:nvPr/>
        </p:nvSpPr>
        <p:spPr>
          <a:xfrm>
            <a:off x="4523063" y="939289"/>
            <a:ext cx="60579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000"/>
              </a:lnSpc>
              <a:defRPr sz="3900">
                <a:solidFill>
                  <a:srgbClr val="1B1F23"/>
                </a:solidFill>
                <a:latin typeface="JetBrains Mono Extra Bold"/>
                <a:ea typeface="JetBrains Mono Extra Bold"/>
                <a:cs typeface="JetBrains Mono Extra Bold"/>
                <a:sym typeface="JetBrains Mono Extra Bold"/>
              </a:defRPr>
            </a:lvl1pPr>
          </a:lstStyle>
          <a:p>
            <a:pPr/>
            <a:r>
              <a:t>github.com/golang/go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6015" y="3155505"/>
            <a:ext cx="2335461" cy="2335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13ème langage le plus utilisé"/>
          <p:cNvSpPr txBox="1"/>
          <p:nvPr/>
        </p:nvSpPr>
        <p:spPr>
          <a:xfrm>
            <a:off x="3856225" y="4259066"/>
            <a:ext cx="54178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13ème langage le plus utilisé</a:t>
            </a:r>
          </a:p>
        </p:txBody>
      </p:sp>
      <p:sp>
        <p:nvSpPr>
          <p:cNvPr id="152" name="3ème langage le mieux payé"/>
          <p:cNvSpPr txBox="1"/>
          <p:nvPr/>
        </p:nvSpPr>
        <p:spPr>
          <a:xfrm>
            <a:off x="3856224" y="4792466"/>
            <a:ext cx="48691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3ème langage le mieux payé</a:t>
            </a:r>
          </a:p>
        </p:txBody>
      </p:sp>
      <p:sp>
        <p:nvSpPr>
          <p:cNvPr id="153" name="2"/>
          <p:cNvSpPr txBox="1"/>
          <p:nvPr/>
        </p:nvSpPr>
        <p:spPr>
          <a:xfrm>
            <a:off x="10886944" y="4259066"/>
            <a:ext cx="2971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4" name="Arrow"/>
          <p:cNvSpPr/>
          <p:nvPr/>
        </p:nvSpPr>
        <p:spPr>
          <a:xfrm rot="16200000">
            <a:off x="10711940" y="4490288"/>
            <a:ext cx="204885" cy="124328"/>
          </a:xfrm>
          <a:prstGeom prst="rightArrow">
            <a:avLst>
              <a:gd name="adj1" fmla="val 32000"/>
              <a:gd name="adj2" fmla="val 105468"/>
            </a:avLst>
          </a:prstGeom>
          <a:solidFill>
            <a:srgbClr val="1A1F2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6"/>
          <p:cNvSpPr txBox="1"/>
          <p:nvPr/>
        </p:nvSpPr>
        <p:spPr>
          <a:xfrm>
            <a:off x="10884096" y="4792466"/>
            <a:ext cx="2971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6" name="Arrow"/>
          <p:cNvSpPr/>
          <p:nvPr/>
        </p:nvSpPr>
        <p:spPr>
          <a:xfrm rot="16200000">
            <a:off x="10709092" y="5023688"/>
            <a:ext cx="204884" cy="124328"/>
          </a:xfrm>
          <a:prstGeom prst="rightArrow">
            <a:avLst>
              <a:gd name="adj1" fmla="val 32000"/>
              <a:gd name="adj2" fmla="val 105468"/>
            </a:avLst>
          </a:prstGeom>
          <a:solidFill>
            <a:srgbClr val="1A1F2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1463 contributeurs"/>
          <p:cNvSpPr txBox="1"/>
          <p:nvPr/>
        </p:nvSpPr>
        <p:spPr>
          <a:xfrm>
            <a:off x="4634734" y="1699572"/>
            <a:ext cx="340614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1463 contributeurs</a:t>
            </a:r>
          </a:p>
        </p:txBody>
      </p:sp>
      <p:sp>
        <p:nvSpPr>
          <p:cNvPr id="158" name="68.7Kk stars"/>
          <p:cNvSpPr txBox="1"/>
          <p:nvPr/>
        </p:nvSpPr>
        <p:spPr>
          <a:xfrm>
            <a:off x="4634734" y="2155530"/>
            <a:ext cx="23088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solidFill>
                  <a:srgbClr val="1B1F23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68.7Kk stars</a:t>
            </a:r>
          </a:p>
        </p:txBody>
      </p:sp>
      <p:pic>
        <p:nvPicPr>
          <p:cNvPr id="159" name="12.png" descr="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9330" y="5973958"/>
            <a:ext cx="3406141" cy="3406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5"/>
      <p:bldP build="whole" bldLvl="1" animBg="1" rev="0" advAuto="0" spid="154" grpId="2"/>
      <p:bldP build="whole" bldLvl="1" animBg="1" rev="0" advAuto="0" spid="150" grpId="1"/>
      <p:bldP build="whole" bldLvl="1" animBg="1" rev="0" advAuto="0" spid="152" grpId="6"/>
      <p:bldP build="whole" bldLvl="1" animBg="1" rev="0" advAuto="0" spid="155" grpId="7"/>
      <p:bldP build="whole" bldLvl="1" animBg="1" rev="0" advAuto="0" spid="151" grpId="3"/>
      <p:bldP build="whole" bldLvl="1" animBg="1" rev="0" advAuto="0" spid="153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package main…"/>
          <p:cNvSpPr txBox="1"/>
          <p:nvPr/>
        </p:nvSpPr>
        <p:spPr>
          <a:xfrm>
            <a:off x="4159249" y="3047999"/>
            <a:ext cx="4686301" cy="3657601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569CD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package</a:t>
            </a:r>
            <a:r>
              <a:rPr>
                <a:solidFill>
                  <a:srgbClr val="D4D4D4"/>
                </a:solidFill>
              </a:rPr>
              <a:t> main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569CD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(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CE9178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"fmt"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t> </a:t>
            </a:r>
            <a:r>
              <a:rPr>
                <a:solidFill>
                  <a:srgbClr val="DCDCAA"/>
                </a:solidFill>
              </a:rPr>
              <a:t>main</a:t>
            </a:r>
            <a:r>
              <a:t>()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CE9178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fmt.</a:t>
            </a:r>
            <a:r>
              <a:rPr>
                <a:solidFill>
                  <a:srgbClr val="DCDCAA"/>
                </a:solidFill>
              </a:rPr>
              <a:t>Println</a:t>
            </a:r>
            <a:r>
              <a:rPr>
                <a:solidFill>
                  <a:srgbClr val="D4D4D4"/>
                </a:solidFill>
              </a:rPr>
              <a:t>(</a:t>
            </a:r>
            <a:r>
              <a:t>"Hello World"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func myFunc(x int, y int) int {…"/>
          <p:cNvSpPr txBox="1"/>
          <p:nvPr/>
        </p:nvSpPr>
        <p:spPr>
          <a:xfrm>
            <a:off x="3321049" y="3225800"/>
            <a:ext cx="6362701" cy="3302001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DCDCAA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rPr>
                <a:solidFill>
                  <a:srgbClr val="D4D4D4"/>
                </a:solidFill>
              </a:rPr>
              <a:t> </a:t>
            </a:r>
            <a:r>
              <a:t>myFunc</a:t>
            </a:r>
            <a:r>
              <a:rPr>
                <a:solidFill>
                  <a:srgbClr val="D4D4D4"/>
                </a:solidFill>
              </a:rPr>
              <a:t>(x </a:t>
            </a:r>
            <a:r>
              <a:rPr>
                <a:solidFill>
                  <a:srgbClr val="4EC9B0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, y </a:t>
            </a:r>
            <a:r>
              <a:rPr>
                <a:solidFill>
                  <a:srgbClr val="4EC9B0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) </a:t>
            </a:r>
            <a:r>
              <a:rPr>
                <a:solidFill>
                  <a:srgbClr val="4EC9B0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 x + y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569CD6"/>
                </a:solidFill>
              </a:rPr>
              <a:t>func</a:t>
            </a:r>
            <a:r>
              <a:t> </a:t>
            </a:r>
            <a:r>
              <a:rPr>
                <a:solidFill>
                  <a:srgbClr val="DCDCAA"/>
                </a:solidFill>
              </a:rPr>
              <a:t>swap</a:t>
            </a:r>
            <a:r>
              <a:t>(x, y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t>) (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t>, </a:t>
            </a:r>
            <a:r>
              <a:rPr>
                <a:solidFill>
                  <a:srgbClr val="4EC9B0"/>
                </a:solidFill>
              </a:rPr>
              <a:t>string</a:t>
            </a:r>
            <a:r>
              <a:t>)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C586C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D4D4D4"/>
                </a:solidFill>
              </a:rPr>
              <a:t> y, x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var i int…"/>
          <p:cNvSpPr txBox="1"/>
          <p:nvPr/>
        </p:nvSpPr>
        <p:spPr>
          <a:xfrm>
            <a:off x="5454650" y="4292599"/>
            <a:ext cx="2095501" cy="1168401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569CD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var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i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int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569CD6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var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i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B5CEA8"/>
                </a:solidFill>
              </a:rPr>
              <a:t>0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9CDCFE"/>
                </a:solidFill>
              </a:rPr>
              <a:t>i</a:t>
            </a:r>
            <a:r>
              <a:t> := </a:t>
            </a:r>
            <a:r>
              <a:rPr>
                <a:solidFill>
                  <a:srgbClr val="B5CEA8"/>
                </a:solidFill>
              </a:rPr>
              <a:t>0</a:t>
            </a:r>
          </a:p>
        </p:txBody>
      </p:sp>
      <p:sp>
        <p:nvSpPr>
          <p:cNvPr id="169" name="string…"/>
          <p:cNvSpPr txBox="1"/>
          <p:nvPr/>
        </p:nvSpPr>
        <p:spPr>
          <a:xfrm>
            <a:off x="958850" y="7522154"/>
            <a:ext cx="1108710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3500"/>
              </a:lnSpc>
              <a:defRPr sz="1600">
                <a:solidFill>
                  <a:srgbClr val="B4B4B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string</a:t>
            </a:r>
          </a:p>
          <a:p>
            <a:pPr defTabSz="457200">
              <a:lnSpc>
                <a:spcPts val="3500"/>
              </a:lnSpc>
              <a:defRPr sz="1600">
                <a:solidFill>
                  <a:srgbClr val="B4B4B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bool</a:t>
            </a:r>
          </a:p>
          <a:p>
            <a:pPr defTabSz="457200">
              <a:lnSpc>
                <a:spcPts val="3500"/>
              </a:lnSpc>
              <a:defRPr sz="1600">
                <a:solidFill>
                  <a:srgbClr val="B4B4B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int8, uint8 (byte), int16, uint16, int32 (rune), uint32, int64, uint64, int, uint, uintptr</a:t>
            </a:r>
          </a:p>
          <a:p>
            <a:pPr defTabSz="457200">
              <a:lnSpc>
                <a:spcPts val="3500"/>
              </a:lnSpc>
              <a:defRPr sz="1600">
                <a:solidFill>
                  <a:srgbClr val="B4B4B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float32, float64</a:t>
            </a:r>
          </a:p>
          <a:p>
            <a:pPr defTabSz="457200">
              <a:lnSpc>
                <a:spcPts val="3500"/>
              </a:lnSpc>
              <a:defRPr sz="1600">
                <a:solidFill>
                  <a:srgbClr val="B4B4B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complex64, complex128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for i := 0; i &lt; 10; i++ {…"/>
          <p:cNvSpPr txBox="1"/>
          <p:nvPr/>
        </p:nvSpPr>
        <p:spPr>
          <a:xfrm>
            <a:off x="4540250" y="2158999"/>
            <a:ext cx="3924301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C586C0"/>
                </a:solidFill>
              </a:rPr>
              <a:t>for</a:t>
            </a:r>
            <a:r>
              <a:t> </a:t>
            </a:r>
            <a:r>
              <a:rPr>
                <a:solidFill>
                  <a:srgbClr val="9CDCFE"/>
                </a:solidFill>
              </a:rPr>
              <a:t>i</a:t>
            </a:r>
            <a:r>
              <a:t> := </a:t>
            </a:r>
            <a:r>
              <a:rPr>
                <a:solidFill>
                  <a:srgbClr val="B5CEA8"/>
                </a:solidFill>
              </a:rPr>
              <a:t>0</a:t>
            </a:r>
            <a:r>
              <a:t>; i &lt; </a:t>
            </a:r>
            <a:r>
              <a:rPr>
                <a:solidFill>
                  <a:srgbClr val="B5CEA8"/>
                </a:solidFill>
              </a:rPr>
              <a:t>10</a:t>
            </a:r>
            <a:r>
              <a:t>; i++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sum += i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9CDCFE"/>
                </a:solidFill>
              </a:rPr>
              <a:t>sum</a:t>
            </a:r>
            <a:r>
              <a:t> := </a:t>
            </a:r>
            <a:r>
              <a:rPr>
                <a:solidFill>
                  <a:srgbClr val="B5CEA8"/>
                </a:solidFill>
              </a:rPr>
              <a:t>1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C586C0"/>
                </a:solidFill>
              </a:rPr>
              <a:t>for</a:t>
            </a:r>
            <a:r>
              <a:t> sum &lt; </a:t>
            </a:r>
            <a:r>
              <a:rPr>
                <a:solidFill>
                  <a:srgbClr val="B5CEA8"/>
                </a:solidFill>
              </a:rPr>
              <a:t>1000</a:t>
            </a:r>
            <a:r>
              <a:t>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sum += sum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C586C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for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Rectangle"/>
          <p:cNvSpPr/>
          <p:nvPr/>
        </p:nvSpPr>
        <p:spPr>
          <a:xfrm>
            <a:off x="-9992" y="-12730"/>
            <a:ext cx="13024784" cy="9779060"/>
          </a:xfrm>
          <a:prstGeom prst="rect">
            <a:avLst/>
          </a:prstGeom>
          <a:solidFill>
            <a:srgbClr val="1E1E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if x &lt; 0 {…"/>
          <p:cNvSpPr txBox="1"/>
          <p:nvPr/>
        </p:nvSpPr>
        <p:spPr>
          <a:xfrm>
            <a:off x="4159249" y="3225800"/>
            <a:ext cx="46863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 x &lt; </a:t>
            </a:r>
            <a:r>
              <a:rPr>
                <a:solidFill>
                  <a:srgbClr val="B5CEA8"/>
                </a:solidFill>
              </a:rPr>
              <a:t>0</a:t>
            </a:r>
            <a:r>
              <a:t>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C586C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return</a:t>
            </a:r>
            <a:endParaRPr>
              <a:solidFill>
                <a:srgbClr val="D4D4D4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 </a:t>
            </a:r>
            <a:r>
              <a:rPr>
                <a:solidFill>
                  <a:srgbClr val="9CDCFE"/>
                </a:solidFill>
              </a:rPr>
              <a:t>err</a:t>
            </a:r>
            <a:r>
              <a:t> := </a:t>
            </a:r>
            <a:r>
              <a:rPr>
                <a:solidFill>
                  <a:srgbClr val="569CD6"/>
                </a:solidFill>
              </a:rPr>
              <a:t>func</a:t>
            </a:r>
            <a:r>
              <a:t>(); err != </a:t>
            </a:r>
            <a:r>
              <a:rPr>
                <a:solidFill>
                  <a:srgbClr val="569CD6"/>
                </a:solidFill>
              </a:rPr>
              <a:t>nil</a:t>
            </a:r>
            <a:r>
              <a:t>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    log.</a:t>
            </a:r>
            <a:r>
              <a:rPr>
                <a:solidFill>
                  <a:srgbClr val="DCDCAA"/>
                </a:solidFill>
              </a:rPr>
              <a:t>Fatal</a:t>
            </a:r>
            <a:r>
              <a:t>(err)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D4D4D4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